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058400" cx="18288000"/>
  <p:notesSz cx="6858000" cy="9144000"/>
  <p:embeddedFontLst>
    <p:embeddedFont>
      <p:font typeface="Space Mono"/>
      <p:regular r:id="rId20"/>
      <p:bold r:id="rId21"/>
      <p:italic r:id="rId22"/>
      <p:boldItalic r:id="rId23"/>
    </p:embeddedFont>
    <p:embeddedFont>
      <p:font typeface="Rubik Light"/>
      <p:regular r:id="rId24"/>
      <p:bold r:id="rId25"/>
      <p:italic r:id="rId26"/>
      <p:boldItalic r:id="rId27"/>
    </p:embeddedFont>
    <p:embeddedFont>
      <p:font typeface="Inter"/>
      <p:regular r:id="rId28"/>
      <p:bold r:id="rId29"/>
    </p:embeddedFont>
    <p:embeddedFont>
      <p:font typeface="Rubik SemiBold"/>
      <p:regular r:id="rId30"/>
      <p:bold r:id="rId31"/>
      <p:italic r:id="rId32"/>
      <p:boldItalic r:id="rId33"/>
    </p:embeddedFont>
    <p:embeddedFont>
      <p:font typeface="Space Grotesk SemiBold"/>
      <p:regular r:id="rId34"/>
      <p:bold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Space Grotesk"/>
      <p:regular r:id="rId40"/>
      <p:bold r:id="rId41"/>
    </p:embeddedFont>
    <p:embeddedFont>
      <p:font typeface="Rubik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Space Grotesk Medium"/>
      <p:regular r:id="rId50"/>
      <p:bold r:id="rId51"/>
    </p:embeddedFont>
    <p:embeddedFont>
      <p:font typeface="Rubik"/>
      <p:regular r:id="rId52"/>
      <p:bold r:id="rId53"/>
      <p:italic r:id="rId54"/>
      <p:boldItalic r:id="rId55"/>
    </p:embeddedFont>
    <p:embeddedFont>
      <p:font typeface="Inter Medium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regular.fntdata"/><Relationship Id="rId42" Type="http://schemas.openxmlformats.org/officeDocument/2006/relationships/font" Target="fonts/RubikMedium-regular.fntdata"/><Relationship Id="rId41" Type="http://schemas.openxmlformats.org/officeDocument/2006/relationships/font" Target="fonts/SpaceGrotesk-bold.fntdata"/><Relationship Id="rId44" Type="http://schemas.openxmlformats.org/officeDocument/2006/relationships/font" Target="fonts/RubikMedium-italic.fntdata"/><Relationship Id="rId43" Type="http://schemas.openxmlformats.org/officeDocument/2006/relationships/font" Target="fonts/Rubik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ubik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bold.fntdata"/><Relationship Id="rId30" Type="http://schemas.openxmlformats.org/officeDocument/2006/relationships/font" Target="fonts/RubikSemiBold-regular.fntdata"/><Relationship Id="rId33" Type="http://schemas.openxmlformats.org/officeDocument/2006/relationships/font" Target="fonts/RubikSemiBold-boldItalic.fntdata"/><Relationship Id="rId32" Type="http://schemas.openxmlformats.org/officeDocument/2006/relationships/font" Target="fonts/RubikSemiBold-italic.fntdata"/><Relationship Id="rId35" Type="http://schemas.openxmlformats.org/officeDocument/2006/relationships/font" Target="fonts/SpaceGroteskSemiBold-bold.fntdata"/><Relationship Id="rId34" Type="http://schemas.openxmlformats.org/officeDocument/2006/relationships/font" Target="fonts/SpaceGroteskSemiBold-regular.fntdata"/><Relationship Id="rId37" Type="http://schemas.openxmlformats.org/officeDocument/2006/relationships/font" Target="fonts/RobotoMono-bold.fntdata"/><Relationship Id="rId36" Type="http://schemas.openxmlformats.org/officeDocument/2006/relationships/font" Target="fonts/RobotoMono-regular.fntdata"/><Relationship Id="rId39" Type="http://schemas.openxmlformats.org/officeDocument/2006/relationships/font" Target="fonts/RobotoMono-boldItalic.fntdata"/><Relationship Id="rId38" Type="http://schemas.openxmlformats.org/officeDocument/2006/relationships/font" Target="fonts/RobotoMono-italic.fntdata"/><Relationship Id="rId20" Type="http://schemas.openxmlformats.org/officeDocument/2006/relationships/font" Target="fonts/SpaceMono-regular.fntdata"/><Relationship Id="rId22" Type="http://schemas.openxmlformats.org/officeDocument/2006/relationships/font" Target="fonts/SpaceMono-italic.fntdata"/><Relationship Id="rId21" Type="http://schemas.openxmlformats.org/officeDocument/2006/relationships/font" Target="fonts/SpaceMono-bold.fntdata"/><Relationship Id="rId24" Type="http://schemas.openxmlformats.org/officeDocument/2006/relationships/font" Target="fonts/RubikLight-regular.fntdata"/><Relationship Id="rId23" Type="http://schemas.openxmlformats.org/officeDocument/2006/relationships/font" Target="fonts/SpaceMono-boldItalic.fntdata"/><Relationship Id="rId26" Type="http://schemas.openxmlformats.org/officeDocument/2006/relationships/font" Target="fonts/RubikLight-italic.fntdata"/><Relationship Id="rId25" Type="http://schemas.openxmlformats.org/officeDocument/2006/relationships/font" Target="fonts/RubikLight-bold.fntdata"/><Relationship Id="rId28" Type="http://schemas.openxmlformats.org/officeDocument/2006/relationships/font" Target="fonts/Inter-regular.fntdata"/><Relationship Id="rId27" Type="http://schemas.openxmlformats.org/officeDocument/2006/relationships/font" Target="fonts/RubikLight-boldItalic.fntdata"/><Relationship Id="rId29" Type="http://schemas.openxmlformats.org/officeDocument/2006/relationships/font" Target="fonts/Inter-bold.fntdata"/><Relationship Id="rId51" Type="http://schemas.openxmlformats.org/officeDocument/2006/relationships/font" Target="fonts/SpaceGroteskMedium-bold.fntdata"/><Relationship Id="rId50" Type="http://schemas.openxmlformats.org/officeDocument/2006/relationships/font" Target="fonts/SpaceGroteskMedium-regular.fntdata"/><Relationship Id="rId53" Type="http://schemas.openxmlformats.org/officeDocument/2006/relationships/font" Target="fonts/Rubik-bold.fntdata"/><Relationship Id="rId52" Type="http://schemas.openxmlformats.org/officeDocument/2006/relationships/font" Target="fonts/Rubik-regular.fntdata"/><Relationship Id="rId11" Type="http://schemas.openxmlformats.org/officeDocument/2006/relationships/slide" Target="slides/slide6.xml"/><Relationship Id="rId55" Type="http://schemas.openxmlformats.org/officeDocument/2006/relationships/font" Target="fonts/Rubik-boldItalic.fntdata"/><Relationship Id="rId10" Type="http://schemas.openxmlformats.org/officeDocument/2006/relationships/slide" Target="slides/slide5.xml"/><Relationship Id="rId54" Type="http://schemas.openxmlformats.org/officeDocument/2006/relationships/font" Target="fonts/Rubik-italic.fntdata"/><Relationship Id="rId13" Type="http://schemas.openxmlformats.org/officeDocument/2006/relationships/slide" Target="slides/slide8.xml"/><Relationship Id="rId57" Type="http://schemas.openxmlformats.org/officeDocument/2006/relationships/font" Target="fonts/InterMedium-bold.fntdata"/><Relationship Id="rId12" Type="http://schemas.openxmlformats.org/officeDocument/2006/relationships/slide" Target="slides/slide7.xml"/><Relationship Id="rId56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3d04dc05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3d04d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18485f29b_0_11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18485f29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💎  Pro-tip: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latin typeface="Inter"/>
                <a:ea typeface="Inter"/>
                <a:cs typeface="Inter"/>
                <a:sym typeface="Inter"/>
              </a:rPr>
              <a:t>Success for this dimension might look like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readers being able to set reasonable expectations of performance when using the dataset under different environmental, technical, and social conditions.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Efficacy in Use: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Statements that reveal nuanced processes, characteristics, or applications of the system that contribute to success in production use.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Group Benefit: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Analyses based on individual, socio-cultural or phenotypic groups, domain relevant conditions, and any intersections between them.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Relevance of Outcomes: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Experts and non-experts can ascertain relevance of the system outcomes described in the artifact with respect to different communities.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Implications of Deviations: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Readers can arrive at acceptable conclusions about the system and outcomes should they chose to deviate from proposed intentions.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Benchmarking application results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Links to documentation of use cases in industry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Subgroup analysis, correlations in variables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Summaries of annotation and adjudication processes and policies that might impact outcomes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18485f29b_0_14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18485f29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latin typeface="Inter"/>
                <a:ea typeface="Inter"/>
                <a:cs typeface="Inter"/>
                <a:sym typeface="Inter"/>
              </a:rPr>
              <a:t>Success for this dimension might look like: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Reader is able to factor in risks or caveats associated with using the dataset and follow suggested recommendations.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Producers are able to clearly articulate any known risks associated with the dataset, and can offer mitigations as necessary.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Risk Magnitude: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Describes any known risks in intended usage, detailing potentially impacted end users, along with conditions, and magnitude of harms.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Recommendations: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Makes readers aware of any untested risk factors and offers recommendations that support responsible decision-making with respect to risks.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Group Harm: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Describes users or group of users that might incur significant harm or adverse experiences from use of systems in question.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Mitigations: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Presents strategies to help mitigate potential or known risks.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Unsafe or unacceptable use cases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Performance (and other) constraints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Subgroup analysis results on sensitive variables, correlations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Summaries of creation or annotation processes and policies that might impact outcomes.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18485f29b_0_17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18485f29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83d04dc05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483d04dc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83d04dc05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483d04dc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1858ba1f8_0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1858ba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18485f29b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18485f2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18485f29b_0_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18485f2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18485f29b_0_1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18485f2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18485f29b_0_1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18485f2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18485f29b_0_2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18485f2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5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Success for this dimension might look like: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Readers are able to clearly assess who is responsible for the system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Clarity of supported and unsupported use cases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Established trust in authenticity of Card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Established path to feedback or additional information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Authorship: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Explicitly states parties involved in the creation process and their roles to help direct questions and contestable measures.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Maintenance: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Preserves information for readers to define entities responsible for dataset upkeep, as well as to amend where appropriate.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Responsibility: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Provides use cases that are supported by producers so that readers can ascertain liability of usage.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Intentions: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Describes the motivations and purpose of creation and/or use for readers to grasp underlying context.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🔮  Examples of Information: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Publishers, Funding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Licenses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Access, Retention, Wipeout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Motivations, Use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Maintenance and Upkeep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Use with Other Relevant Technologies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18485f29b_0_5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18485f29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Success for this dimension might look like: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Readers are able to determine suitability of system for their use cases/tasks, and the infrastructure needs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Access, limitations factored into decisions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When in use, access policies and license terms are verifiably upheld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Safe and considered rejection of system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Feedback: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Communicates effective  information needed in order for producers to complete action items.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Usability Context: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Clearly and concisely contextualizes details for agents to use and maintain the systems in question.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Downstream Applications: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Strives in making information readily available to support end-user experiences and decision making in product and other applicable contexts.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Societal Needs: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Acknowledges and promotes cultural, social and legal context necessary for broader community empowerment, and determine suitability of system use.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Uses - intended, unintended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Limitations &amp; Restrictions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Pipelines &amp; Data Format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Legal guidelines and Licenses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Access, Retention, Wipeout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 Domains, Research Questions, Problem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18485f29b_0_8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18485f29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Success for this dimension might look like the following: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Readers can appropriate system based on quality of information in Card to steer operations, decision making and planning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Foundation for responsible system integration and product design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Cornerstone for Data and/or Product Excellence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Validity: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Detailing the extent to which the Transparency Artifact truly describes the system and all its supporting factual information.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Reliability: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Gauges trustworthiness using other stakeholders’ repeatedly observed and confirmed feedback.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Integrity: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 Authenticity of factual content expressed that readers can validate, trust, and make decisions using.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Reproducibility: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Explanations that provides readers with steps taken to copy creation, methods, or processes.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Consistency of information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Clear and reproducible summaries of instructions and policies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Supporting evidence beyond qualitative and quantitative statements that express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Diligence in experimental procedures, statistical reporting, etc.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Sets expectations for outcomes when using and managing the system. Acknowledges any first or second-order consequences that could negatively impact the readers’ goals.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Efficacy in Use, Group Benefit, Relevance of Outcomes, Implications of Deviations.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Impact and Consequences</a:t>
            </a:r>
            <a:endParaRPr sz="26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838225" y="53629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Poor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54"/>
          <p:cNvSpPr/>
          <p:nvPr/>
        </p:nvSpPr>
        <p:spPr>
          <a:xfrm>
            <a:off x="838225" y="618997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Borderline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54"/>
          <p:cNvSpPr/>
          <p:nvPr/>
        </p:nvSpPr>
        <p:spPr>
          <a:xfrm>
            <a:off x="838225" y="701705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54"/>
          <p:cNvSpPr/>
          <p:nvPr/>
        </p:nvSpPr>
        <p:spPr>
          <a:xfrm>
            <a:off x="838225" y="784412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Solid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54"/>
          <p:cNvSpPr/>
          <p:nvPr/>
        </p:nvSpPr>
        <p:spPr>
          <a:xfrm>
            <a:off x="838225" y="86712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Outstanding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54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Overall Rating</a:t>
            </a:r>
            <a:endParaRPr sz="22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54"/>
          <p:cNvSpPr/>
          <p:nvPr/>
        </p:nvSpPr>
        <p:spPr>
          <a:xfrm>
            <a:off x="685825" y="4919497"/>
            <a:ext cx="4114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Pick one: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4"/>
          <p:cNvSpPr/>
          <p:nvPr/>
        </p:nvSpPr>
        <p:spPr>
          <a:xfrm>
            <a:off x="4946900" y="1611150"/>
            <a:ext cx="63735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here, along with corresponding evidence from the Data Card.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11466675" y="1611175"/>
            <a:ext cx="61350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your recommendations, action items, and other comments.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4"/>
          <p:cNvSpPr txBox="1"/>
          <p:nvPr/>
        </p:nvSpPr>
        <p:spPr>
          <a:xfrm>
            <a:off x="4955475" y="685800"/>
            <a:ext cx="63735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Feedback + Evidence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 rationale and evidence that supports your rating of the Data Card.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4"/>
          <p:cNvSpPr txBox="1"/>
          <p:nvPr/>
        </p:nvSpPr>
        <p:spPr>
          <a:xfrm>
            <a:off x="11457475" y="685800"/>
            <a:ext cx="613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Recommendations + Comments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Any additional comments or recommended actions. What can publishers do to take their Data Card to the next level?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4" name="Google Shape;404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Makes readers aware of known potential risks and limitations, stemming from provenance, representation, use, or context of use. Provides enough information and alternatives to help readers make responsible trade-offs.</a:t>
            </a:r>
            <a:endParaRPr sz="18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Risk Magnitude, Mitigations, Recommendations, Group Harm.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5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Risk and Recommendations</a:t>
            </a:r>
            <a:endParaRPr sz="26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838225" y="53629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Poor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838225" y="618997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Borderline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838225" y="701705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838225" y="784412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Solid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55"/>
          <p:cNvSpPr/>
          <p:nvPr/>
        </p:nvSpPr>
        <p:spPr>
          <a:xfrm>
            <a:off x="838225" y="86712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Outstanding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55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Overall Rating</a:t>
            </a:r>
            <a:endParaRPr sz="22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7" name="Google Shape;417;p55"/>
          <p:cNvSpPr/>
          <p:nvPr/>
        </p:nvSpPr>
        <p:spPr>
          <a:xfrm>
            <a:off x="685825" y="4919497"/>
            <a:ext cx="4114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Pick one: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4946900" y="1611150"/>
            <a:ext cx="63735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here, along with corresponding evidence from the Data Card.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55"/>
          <p:cNvSpPr/>
          <p:nvPr/>
        </p:nvSpPr>
        <p:spPr>
          <a:xfrm>
            <a:off x="11466675" y="1611175"/>
            <a:ext cx="61350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your recommendations, action items, and other comments.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4955475" y="685800"/>
            <a:ext cx="63735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Feedback + Evidence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 rationale and evidence that supports your rating of the Data Card.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11457475" y="685800"/>
            <a:ext cx="613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Recommendations + Comments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Any additional comments or recommended actions. What can publishers do to take their Data Card to the next level?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28" name="Google Shape;428;p56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Evaluated a Data Card Template for five dimensions of transparency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Provided actionable feedback for dataset producers for a more robust and refined Data Card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The ability to gauge the overall quality of Data Cards produced by your organization over time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rgbClr val="8FDC0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4" name="Google Shape;44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</a:rPr>
              <a:t>04	Audit</a:t>
            </a:r>
            <a:endParaRPr>
              <a:solidFill>
                <a:srgbClr val="71A318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49393" r="22893" t="0"/>
          <a:stretch/>
        </p:blipFill>
        <p:spPr>
          <a:xfrm>
            <a:off x="-308875" y="0"/>
            <a:ext cx="4955474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 Rubric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Moderate activity for teams to decide on evaluate Data Cards or templates.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Have two reviews complete an evaluation of a completed Data Card to help dataset producers improve their Data Cards.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Use the Dimensions to uncover directional insights using qualitative approximations. Find immediate opportunities to start refining your Data Card or template.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first pass of refining your Data Cards or templates. Repeat as needed!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Moderate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685800" y="833750"/>
            <a:ext cx="8376000" cy="537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rgbClr val="EDFFCE"/>
                </a:highlight>
              </a:rPr>
              <a:t>Dimensions</a:t>
            </a:r>
            <a:r>
              <a:rPr lang="en"/>
              <a:t> help us ascertain the usefulness of Data Card for arriving at acceptable conclusions about the dataset.</a:t>
            </a:r>
            <a:endParaRPr sz="4800">
              <a:solidFill>
                <a:schemeClr val="lt2"/>
              </a:solidFill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6129" l="5897" r="1225" t="993"/>
          <a:stretch/>
        </p:blipFill>
        <p:spPr>
          <a:xfrm>
            <a:off x="11715200" y="1945250"/>
            <a:ext cx="5792700" cy="5792700"/>
          </a:xfrm>
          <a:prstGeom prst="roundRect">
            <a:avLst>
              <a:gd fmla="val 22282" name="adj"/>
            </a:avLst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>
            <a:off x="685800" y="5160000"/>
            <a:ext cx="8376000" cy="394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Can the Data Card template sufficiently </a:t>
            </a: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represent the dataset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? Does it provides </a:t>
            </a: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additional context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that a reader might require for responsible decision making?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Consider:</a:t>
            </a: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Some information themes in a Data Card will contribute to multiple dimensions, while others will satisfy a single dimension.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idx="4294967295"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 Dimensions for Transparency</a:t>
            </a:r>
            <a:endParaRPr sz="3600"/>
          </a:p>
        </p:txBody>
      </p:sp>
      <p:sp>
        <p:nvSpPr>
          <p:cNvPr id="328" name="Google Shape;328;p50"/>
          <p:cNvSpPr/>
          <p:nvPr/>
        </p:nvSpPr>
        <p:spPr>
          <a:xfrm>
            <a:off x="685800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8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ACCOUNTABILITY</a:t>
            </a:r>
            <a:endParaRPr b="1" sz="18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Demonstrates adequate ownership, reflection, reasoning, and systematic decision making surrounding the dataset and its use by the people who own and maintain it.  producers.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4093631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8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UTILITY OR USE</a:t>
            </a:r>
            <a:endParaRPr b="1" sz="18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Provides details that satisfy the information needs of the readers for a responsible decision-making process that establishes the suitability of dataset for their tasks and goals.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7501463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8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endParaRPr b="1" sz="18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Summarizes the rigor, integrity and completeness of the dataset, often communicated in a manner that is accessible and understandable to readers of different backgrounds.</a:t>
            </a:r>
            <a:endParaRPr sz="19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10909294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IMPACT OR CONSEQUENCES OF USE</a:t>
            </a:r>
            <a:endParaRPr b="1" sz="18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Sets expectations for outcomes when using and managing the dataset. </a:t>
            </a:r>
            <a:b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Acknowledges any first or second-order consequences that could negatively impact the readers’ goals.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14317126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RISK AND RECOMMENDATIONS</a:t>
            </a:r>
            <a:endParaRPr b="1" sz="18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Makes readers aware of known and potential risks and limitations, that stem from the provenance, representation, use, </a:t>
            </a:r>
            <a:b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or context of use.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Provides enough information and alternatives to help readers make responsible trade-offs.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Demonstrates adequate ownership, reflection, reasoning, and systematic decision making by its producers.</a:t>
            </a:r>
            <a:endParaRPr sz="18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Authorship, Maintenance, Responsibility, Intentionality.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4946900" y="1611150"/>
            <a:ext cx="63735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here, along with corresponding evidence from the Data Card.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838225" y="53629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Poor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838225" y="618997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Borderline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838225" y="701705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838225" y="784412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Solid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838225" y="86712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Outstanding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11466675" y="1611175"/>
            <a:ext cx="61350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your recommendations, a</a:t>
            </a: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ction items, and other comments.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Overall Rating</a:t>
            </a:r>
            <a:endParaRPr sz="22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Accountability</a:t>
            </a:r>
            <a:endParaRPr sz="26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4955475" y="685800"/>
            <a:ext cx="63735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Feedback + Evidence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 rationale and evidence that supports your rating of the Data Card.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11457475" y="685800"/>
            <a:ext cx="613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Recommendations + Comments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Any additional comments or recommended actions. What can publishers do to take their Data Card to the next level?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1"/>
          <p:cNvSpPr/>
          <p:nvPr/>
        </p:nvSpPr>
        <p:spPr>
          <a:xfrm>
            <a:off x="685825" y="4919497"/>
            <a:ext cx="4114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Pick one: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Provides details that satisfy the needs of the readers’ decision-making process responsibly to establish the suitability of system for their tasks and goals.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Feedback, Usability Context, Downstream Applications, Societal Needs.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Utility or Use</a:t>
            </a:r>
            <a:endParaRPr sz="26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7" name="Google Shape;357;p52"/>
          <p:cNvSpPr/>
          <p:nvPr/>
        </p:nvSpPr>
        <p:spPr>
          <a:xfrm>
            <a:off x="838225" y="53629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Poor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838225" y="618997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Borderline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52"/>
          <p:cNvSpPr/>
          <p:nvPr/>
        </p:nvSpPr>
        <p:spPr>
          <a:xfrm>
            <a:off x="838225" y="701705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838225" y="784412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Solid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838225" y="86712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Outstanding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Overall Rating</a:t>
            </a:r>
            <a:endParaRPr sz="22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p52"/>
          <p:cNvSpPr/>
          <p:nvPr/>
        </p:nvSpPr>
        <p:spPr>
          <a:xfrm>
            <a:off x="685825" y="4919497"/>
            <a:ext cx="4114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Pick one: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52"/>
          <p:cNvSpPr/>
          <p:nvPr/>
        </p:nvSpPr>
        <p:spPr>
          <a:xfrm>
            <a:off x="4946900" y="1611150"/>
            <a:ext cx="63735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here, along with corresponding evidence from the Data Card.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11466675" y="1611175"/>
            <a:ext cx="61350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your recommendations, action items, and other comments.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4955475" y="685800"/>
            <a:ext cx="63735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Feedback + Evidence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 rationale and evidence that supports your rating of the Data Card.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11457475" y="685800"/>
            <a:ext cx="613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Recommendations + Comments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Any additional comments or recommended actions. What can publishers do to take their Data Card to the next level?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Summarizes the rigor, integrity and completeness of the system, often communicated in a manner that is accessible and understandable to many readers. 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Validity, Reliability, Integrity, Reproducibility.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3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Quality</a:t>
            </a:r>
            <a:endParaRPr sz="26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5" name="Google Shape;375;p53"/>
          <p:cNvSpPr/>
          <p:nvPr/>
        </p:nvSpPr>
        <p:spPr>
          <a:xfrm>
            <a:off x="838225" y="53629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Poor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53"/>
          <p:cNvSpPr/>
          <p:nvPr/>
        </p:nvSpPr>
        <p:spPr>
          <a:xfrm>
            <a:off x="838225" y="618997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Borderline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53"/>
          <p:cNvSpPr/>
          <p:nvPr/>
        </p:nvSpPr>
        <p:spPr>
          <a:xfrm>
            <a:off x="838225" y="701705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Average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3"/>
          <p:cNvSpPr/>
          <p:nvPr/>
        </p:nvSpPr>
        <p:spPr>
          <a:xfrm>
            <a:off x="838225" y="7844125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Solid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838225" y="8671200"/>
            <a:ext cx="39573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Outstanding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Overall Rating</a:t>
            </a:r>
            <a:endParaRPr sz="2200">
              <a:solidFill>
                <a:srgbClr val="71A31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1" name="Google Shape;381;p53"/>
          <p:cNvSpPr/>
          <p:nvPr/>
        </p:nvSpPr>
        <p:spPr>
          <a:xfrm>
            <a:off x="685825" y="4919497"/>
            <a:ext cx="4114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Pick one: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53"/>
          <p:cNvSpPr/>
          <p:nvPr/>
        </p:nvSpPr>
        <p:spPr>
          <a:xfrm>
            <a:off x="4946900" y="1611150"/>
            <a:ext cx="63735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here, along with corresponding evidence from the Data Card.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11466675" y="1611175"/>
            <a:ext cx="61350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your recommendations, action items, and other comments.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53"/>
          <p:cNvSpPr txBox="1"/>
          <p:nvPr/>
        </p:nvSpPr>
        <p:spPr>
          <a:xfrm>
            <a:off x="4955475" y="685800"/>
            <a:ext cx="63735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Feedback + Evidence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 rationale and evidence that supports your rating of the Data Card.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11457475" y="685800"/>
            <a:ext cx="61350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Recommendations + Comments</a:t>
            </a:r>
            <a:r>
              <a:rPr lang="en" sz="1800">
                <a:solidFill>
                  <a:srgbClr val="71A318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Any additional comments or recommended actions. What can publishers do to take their Data Card to the next level?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1A318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rgbClr val="71A31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